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1" r:id="rId1"/>
  </p:sldMasterIdLst>
  <p:notesMasterIdLst>
    <p:notesMasterId r:id="rId10"/>
  </p:notesMasterIdLst>
  <p:sldIdLst>
    <p:sldId id="273" r:id="rId2"/>
    <p:sldId id="294" r:id="rId3"/>
    <p:sldId id="295" r:id="rId4"/>
    <p:sldId id="281" r:id="rId5"/>
    <p:sldId id="299" r:id="rId6"/>
    <p:sldId id="302" r:id="rId7"/>
    <p:sldId id="257" r:id="rId8"/>
    <p:sldId id="303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0000"/>
    <a:srgbClr val="16F2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C6376-D1F7-7042-AFC8-9254A9AAD831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4463" y="1162050"/>
            <a:ext cx="4181475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F649D4-5D98-4544-A935-CD67CB995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14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28DAE-29A2-194E-B8CC-058D85DDAE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609C9C-5CDB-114D-8ECC-02AEF823CF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4D292-AB53-FF49-BADE-40E662C44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C3D37C-D7E7-DD4D-9D38-19B187724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735F05-5B92-4345-B250-657032CBD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CCCD8-4134-3141-8D58-202C7EF5B19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67953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CD42C-FB6E-7443-9132-B5B48217D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C92E4-AA6A-C34E-A75A-F3C9BC843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CA556-BF50-3648-B521-4401D5451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82F24-3602-A04A-ACDF-E6790AF3A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5DB829-9F2F-F84E-ADC7-0CD56127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BBC9B-7BD1-584C-A46B-619B1BA2670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1769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BEE02-8328-6548-B204-8970E3576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E5832-BD41-F241-A7DC-5D9C9837F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30074A-7A2F-0448-B4E1-2886EC3D1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77157B-1D37-854D-9238-A37B76D75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18070-DD15-344A-8136-E22C97B0B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E490D-F1A9-514E-AA43-BD359C7826B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2789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05013-5183-624C-92D4-53EE94801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43EB7-3E55-9C4C-8C8F-0839F4D254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144C4E-3234-FE44-9393-4A86B9969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EEDFB-2E2C-824E-8059-4D90798B4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1FB882-FD0A-A441-8AC7-BD9189F36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A1A04D-980C-0D4C-8463-7958AF71B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36473-2170-EA47-B222-72FD28CED38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78358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B5D33-7057-8B42-89A0-B5D6EF3BE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A3A45-E608-ED4C-A7CC-D38A65698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C9B170-5E87-1E4C-AD10-6B38E03308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AE81E0-E3EB-5247-A4A2-F9BBE4946B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B13245-09FB-F44B-863E-D1648C043C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E6C6AE-E672-EB45-B7AA-E02A35C04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E6B8A14-1790-D147-911C-57F0E8AF3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01C0BE6-707D-9A4C-8948-7145F6453A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8A665-DB59-EE4F-8217-DB05538AED4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8005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BF4AA-58AE-1946-BE34-2A27F18DC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F3CC6A-F590-384A-9659-FA34EDBEFB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76E085-1204-004D-992D-6DA79B361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14BB7D-87CB-654D-9196-F90765D9F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6110F8-E74D-F649-B167-A1EC20836068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47629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46D29C-A073-8541-8954-325670E00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79C476-AA11-ED43-A86C-ABB1F36C9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CBBF2-6C11-1E4D-87CA-4E33F8A12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EEEF2D-8E8F-6542-B384-0F9655140E5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0098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21784-25C1-D14F-8C8A-C3D34D165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24A26C-2D72-FD4F-A10D-DA917415A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A95702-DE21-9B43-AD3D-280A63D01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C5ABA5-6B8F-6448-BCC3-C43E193EB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8BDFCD-67C2-BD40-BBC9-3956ACD1B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9A8B1B-00C7-0041-BCBB-3ECEF504C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513A4-1276-BC41-B940-ADCD7E1EFCC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6078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C28F0-A764-B142-8962-033AB7573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F57D3A-3092-0342-B2A9-93090278CB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BF8084-6974-4B49-BAC5-4D87EBC62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C90FA8-0C0D-D140-AE4C-B0DA22353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D69F07-FAD5-0746-B3F2-70D865BD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7AC0A6-BE2F-974F-9503-51FA21738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D7FE73-D4FE-C640-914D-AEF8ED6988A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248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4E5D0-3ABF-F04B-8E8A-094E0C6A1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EC64B4-BF82-D244-A7EF-9AA873C7D2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DE063-F4D0-3F47-86C7-A24095A36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354E2-FC55-8845-B493-D3F579EF5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EB071-6CCF-6347-B07D-F30A370E0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79FFC-F334-C942-892C-298C5C42FF5D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1331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2C5EFA-AD40-074F-865F-C60C85556C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C7869F-46D5-E541-B9F6-616F8F9120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438A5B-2404-AA48-84A7-8AA7DB29C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EF64EC-3F4B-BC4E-8604-73B89DEF6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4D24CC-399B-4B43-A9E4-13F9B8A4E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A40F6C-F8BF-1D43-AC02-45FA997B3E0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3712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C21C9D-6108-CC44-9A4E-C28567079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5CA22A-F004-6047-8BEF-F03114661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CE29B1-368D-1F46-AE0E-C57446C944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44C3BB-84C1-9B4E-AE65-C379BF604D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BFDB73-B3E9-A44A-9E71-DC2CCFE72E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8FA0B4-00B2-5D4A-9AEE-16E22AF90E3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96549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3" Type="http://schemas.openxmlformats.org/officeDocument/2006/relationships/image" Target="../media/image9.png"/><Relationship Id="rId7" Type="http://schemas.openxmlformats.org/officeDocument/2006/relationships/image" Target="../media/image13.emf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11" Type="http://schemas.openxmlformats.org/officeDocument/2006/relationships/image" Target="../media/image17.png"/><Relationship Id="rId5" Type="http://schemas.openxmlformats.org/officeDocument/2006/relationships/image" Target="../media/image11.emf"/><Relationship Id="rId10" Type="http://schemas.openxmlformats.org/officeDocument/2006/relationships/image" Target="../media/image16.png"/><Relationship Id="rId4" Type="http://schemas.openxmlformats.org/officeDocument/2006/relationships/image" Target="../media/image10.emf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838200" y="549351"/>
            <a:ext cx="7132320" cy="64503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Bats are Important but Declining in </a:t>
            </a:r>
            <a:br>
              <a:rPr lang="en-US" dirty="0"/>
            </a:br>
            <a:r>
              <a:rPr lang="en-US" dirty="0"/>
              <a:t>North America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597144" y="1447800"/>
            <a:ext cx="7797248" cy="434340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Bats make up 20%-25% of mammalian species</a:t>
            </a:r>
          </a:p>
          <a:p>
            <a:pPr lvl="1"/>
            <a:r>
              <a:rPr lang="en-US" dirty="0"/>
              <a:t>They live on all continents except Antarctica</a:t>
            </a:r>
          </a:p>
          <a:p>
            <a:pPr lvl="1"/>
            <a:r>
              <a:rPr lang="en-US" dirty="0"/>
              <a:t>Over 1,400 species worldwide</a:t>
            </a:r>
          </a:p>
          <a:p>
            <a:pPr lvl="1"/>
            <a:r>
              <a:rPr lang="en-US" dirty="0"/>
              <a:t>Only mammal that can truly fly</a:t>
            </a:r>
          </a:p>
          <a:p>
            <a:r>
              <a:rPr lang="en-US" dirty="0"/>
              <a:t>Loss of bats is projected to lead to agricultural costs of more than $3.7 billion/year* because of pest control</a:t>
            </a:r>
          </a:p>
          <a:p>
            <a:pPr lvl="1"/>
            <a:r>
              <a:rPr lang="en-US" dirty="0"/>
              <a:t>Bats pollinate and spread seeds of fruits like bananas, avocados and mangos</a:t>
            </a:r>
          </a:p>
          <a:p>
            <a:r>
              <a:rPr lang="en-US" dirty="0"/>
              <a:t>A healthy bat population is a sign of a healthy ecosystem</a:t>
            </a:r>
          </a:p>
          <a:p>
            <a:pPr lvl="1"/>
            <a:r>
              <a:rPr lang="en-US" dirty="0"/>
              <a:t>As our mammalian relatives they are our “canary in a coal mine”</a:t>
            </a:r>
          </a:p>
          <a:p>
            <a:pPr lvl="1"/>
            <a:r>
              <a:rPr lang="en-US" dirty="0"/>
              <a:t>Recent declines in bat populations nationally</a:t>
            </a:r>
          </a:p>
          <a:p>
            <a:r>
              <a:rPr lang="en-US" dirty="0"/>
              <a:t>White-nose syndrome (&gt;6MM killed since 2007)</a:t>
            </a:r>
          </a:p>
          <a:p>
            <a:pPr lvl="1"/>
            <a:r>
              <a:rPr lang="en-US" dirty="0"/>
              <a:t>Fungal disease with ideal growth conditions in caves</a:t>
            </a:r>
          </a:p>
          <a:p>
            <a:pPr lvl="1"/>
            <a:r>
              <a:rPr lang="en-US" dirty="0"/>
              <a:t>Causes wing damage, and overuse of energy </a:t>
            </a:r>
          </a:p>
          <a:p>
            <a:pPr lvl="1"/>
            <a:r>
              <a:rPr lang="en-US" dirty="0"/>
              <a:t>Large losses of Little Brown and Tri-colored bats in VA </a:t>
            </a:r>
          </a:p>
          <a:p>
            <a:r>
              <a:rPr lang="en-US" dirty="0"/>
              <a:t>Wind turbine related fatalities</a:t>
            </a: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2FC5A0-2FF4-485C-B0DD-A0CCCFF24AC8}"/>
              </a:ext>
            </a:extLst>
          </p:cNvPr>
          <p:cNvSpPr txBox="1"/>
          <p:nvPr/>
        </p:nvSpPr>
        <p:spPr>
          <a:xfrm>
            <a:off x="533400" y="5638800"/>
            <a:ext cx="343857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*Economic Importance of Bats in Agriculture.  </a:t>
            </a:r>
          </a:p>
          <a:p>
            <a:r>
              <a:rPr lang="en-US" sz="1350" dirty="0"/>
              <a:t>Boyles et. al. Science Vol 332, April 2011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6B89DF-82EF-246D-4B58-C5CC0C93C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8830" y="4267200"/>
            <a:ext cx="4267570" cy="242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5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94507-AF7B-5885-0B1A-F27352DDE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558130"/>
            <a:ext cx="7132320" cy="461787"/>
          </a:xfrm>
        </p:spPr>
        <p:txBody>
          <a:bodyPr>
            <a:normAutofit fontScale="90000"/>
          </a:bodyPr>
          <a:lstStyle/>
          <a:p>
            <a:r>
              <a:rPr lang="en-US" dirty="0"/>
              <a:t>Bats in North America and Virginia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B6C365-7A56-FF8B-E13A-C55EED427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5840" y="1219200"/>
            <a:ext cx="7132320" cy="4724400"/>
          </a:xfrm>
        </p:spPr>
        <p:txBody>
          <a:bodyPr>
            <a:normAutofit/>
          </a:bodyPr>
          <a:lstStyle/>
          <a:p>
            <a:r>
              <a:rPr lang="en-US" dirty="0"/>
              <a:t>45 species of bats are found in North America</a:t>
            </a:r>
          </a:p>
          <a:p>
            <a:r>
              <a:rPr lang="en-US" dirty="0"/>
              <a:t>17 species have been documented in Virginia</a:t>
            </a:r>
          </a:p>
          <a:p>
            <a:r>
              <a:rPr lang="en-US" dirty="0"/>
              <a:t>Two Types of Bats</a:t>
            </a:r>
          </a:p>
          <a:p>
            <a:pPr lvl="1"/>
            <a:r>
              <a:rPr lang="en-US" dirty="0"/>
              <a:t>Megachiroptera – Large (6 ft wing-span) Fruit eating, mostly in Asia and Southwest Pacific</a:t>
            </a:r>
          </a:p>
          <a:p>
            <a:pPr lvl="1"/>
            <a:r>
              <a:rPr lang="en-US" dirty="0"/>
              <a:t>Microchiroptera – Small (&lt;2 ft wing-span) Insectivores, large ears, most North American bats</a:t>
            </a:r>
          </a:p>
          <a:p>
            <a:r>
              <a:rPr lang="en-US" dirty="0"/>
              <a:t>Microchiroptera</a:t>
            </a:r>
          </a:p>
          <a:p>
            <a:pPr lvl="1"/>
            <a:r>
              <a:rPr lang="en-US" dirty="0"/>
              <a:t>Most use echolocation to find their prey</a:t>
            </a:r>
          </a:p>
          <a:p>
            <a:pPr lvl="1"/>
            <a:r>
              <a:rPr lang="en-US" dirty="0"/>
              <a:t>Can eat up to 3,000 insects in a single night</a:t>
            </a:r>
          </a:p>
          <a:p>
            <a:pPr lvl="1"/>
            <a:r>
              <a:rPr lang="en-US" dirty="0"/>
              <a:t>Cave vs Tree bats</a:t>
            </a:r>
          </a:p>
          <a:p>
            <a:pPr lvl="2"/>
            <a:r>
              <a:rPr lang="en-US" dirty="0"/>
              <a:t>Cave bats hibernate in caves during the winter and typically have a single pup in a year</a:t>
            </a:r>
          </a:p>
          <a:p>
            <a:pPr lvl="2"/>
            <a:r>
              <a:rPr lang="en-US" dirty="0"/>
              <a:t>Tree bats hibernate in tree cavities and bear multiple pups per year</a:t>
            </a:r>
          </a:p>
          <a:p>
            <a:pPr lvl="2"/>
            <a:r>
              <a:rPr lang="en-US" dirty="0"/>
              <a:t>During summer months cave bats can also use trees or buildings as roosts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695B44-956D-6B1F-F362-C4CB485E2250}"/>
              </a:ext>
            </a:extLst>
          </p:cNvPr>
          <p:cNvSpPr txBox="1"/>
          <p:nvPr/>
        </p:nvSpPr>
        <p:spPr>
          <a:xfrm>
            <a:off x="1066800" y="6149829"/>
            <a:ext cx="637238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Information from “A Guide to Bats in Virginia” Virginia Department of Wildlife Resources</a:t>
            </a:r>
          </a:p>
        </p:txBody>
      </p:sp>
    </p:spTree>
    <p:extLst>
      <p:ext uri="{BB962C8B-B14F-4D97-AF65-F5344CB8AC3E}">
        <p14:creationId xmlns:p14="http://schemas.microsoft.com/office/powerpoint/2010/main" val="14340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24A26-803B-EF6E-13F8-4A3CEE151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33462"/>
            <a:ext cx="7772400" cy="515754"/>
          </a:xfrm>
        </p:spPr>
        <p:txBody>
          <a:bodyPr>
            <a:normAutofit fontScale="90000"/>
          </a:bodyPr>
          <a:lstStyle/>
          <a:p>
            <a:r>
              <a:rPr lang="en-US" dirty="0"/>
              <a:t>Bat Echolocation is a Navigation and Hunting Tool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6E80F7-4219-0957-554F-5A36665692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0028" y="1447800"/>
            <a:ext cx="5249980" cy="4210451"/>
          </a:xfrm>
        </p:spPr>
        <p:txBody>
          <a:bodyPr>
            <a:normAutofit/>
          </a:bodyPr>
          <a:lstStyle/>
          <a:p>
            <a:r>
              <a:rPr lang="en-US" dirty="0"/>
              <a:t>Microchiroptera bats use echolocation to navigate and find food.</a:t>
            </a:r>
          </a:p>
          <a:p>
            <a:r>
              <a:rPr lang="en-US" dirty="0"/>
              <a:t>Different bat species use different types of echolocation calls.</a:t>
            </a:r>
          </a:p>
          <a:p>
            <a:r>
              <a:rPr lang="en-US" dirty="0"/>
              <a:t>Echolocation calls are ultrasonic sounds that are usually too high for humans to hear.</a:t>
            </a:r>
          </a:p>
          <a:p>
            <a:r>
              <a:rPr lang="en-US" dirty="0"/>
              <a:t>Recording echolocation calls is a good way to identify bat species in an area</a:t>
            </a:r>
          </a:p>
          <a:p>
            <a:r>
              <a:rPr lang="en-US" dirty="0"/>
              <a:t>Software can be used to automatically identify species from bat recordings</a:t>
            </a:r>
          </a:p>
          <a:p>
            <a:r>
              <a:rPr lang="en-US" dirty="0"/>
              <a:t>Not all recordings can be assigned a species ID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38CEA7F-6C86-E5D3-C6C9-25D721B5A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5820" y="2132838"/>
            <a:ext cx="2574291" cy="20884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CF0987-73AE-CF81-74A6-8DC254D6AE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8106" y="4563409"/>
            <a:ext cx="2729720" cy="99221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2C68A4B-A73B-8FA8-2EC2-DF9EDBEF8F73}"/>
              </a:ext>
            </a:extLst>
          </p:cNvPr>
          <p:cNvSpPr txBox="1"/>
          <p:nvPr/>
        </p:nvSpPr>
        <p:spPr>
          <a:xfrm>
            <a:off x="6038862" y="4271915"/>
            <a:ext cx="2992614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/>
              <a:t>Little Brown Bat Echolocation Recording</a:t>
            </a:r>
          </a:p>
        </p:txBody>
      </p:sp>
    </p:spTree>
    <p:extLst>
      <p:ext uri="{BB962C8B-B14F-4D97-AF65-F5344CB8AC3E}">
        <p14:creationId xmlns:p14="http://schemas.microsoft.com/office/powerpoint/2010/main" val="9808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8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5CD0C4-C2B7-4D4A-BD1F-64F96C501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416" y="381000"/>
            <a:ext cx="5538751" cy="1224321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A Decade Long Project to Monitor Bats in Loudoun County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7F2340-F01A-46D4-953C-8690B03D7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415" y="1752601"/>
            <a:ext cx="5856907" cy="4648200"/>
          </a:xfrm>
        </p:spPr>
        <p:txBody>
          <a:bodyPr>
            <a:normAutofit/>
          </a:bodyPr>
          <a:lstStyle/>
          <a:p>
            <a:r>
              <a:rPr lang="en-US" sz="1800" dirty="0"/>
              <a:t>Contribute to the international North American Bat Monitoring Program (</a:t>
            </a:r>
            <a:r>
              <a:rPr lang="en-US" sz="1800" dirty="0" err="1"/>
              <a:t>NABat</a:t>
            </a:r>
            <a:r>
              <a:rPr lang="en-US" sz="1800" dirty="0"/>
              <a:t>) efforts of the USGS</a:t>
            </a:r>
          </a:p>
          <a:p>
            <a:r>
              <a:rPr lang="en-US" sz="1800" dirty="0"/>
              <a:t>Adds a rich data resource for monitoring the health of the county ecosystem</a:t>
            </a:r>
          </a:p>
          <a:p>
            <a:pPr lvl="1"/>
            <a:r>
              <a:rPr lang="en-US" sz="1400" dirty="0"/>
              <a:t>Similar in scope to bird counts performed in the county</a:t>
            </a:r>
          </a:p>
          <a:p>
            <a:pPr lvl="1"/>
            <a:r>
              <a:rPr lang="en-US" sz="1400" dirty="0"/>
              <a:t>Better understanding of bat’s role in the county</a:t>
            </a:r>
          </a:p>
          <a:p>
            <a:pPr lvl="1"/>
            <a:r>
              <a:rPr lang="en-US" sz="1500" dirty="0"/>
              <a:t>Monitor for changes in bat activity over time</a:t>
            </a:r>
          </a:p>
          <a:p>
            <a:r>
              <a:rPr lang="en-US" sz="1800" dirty="0"/>
              <a:t>Cover four </a:t>
            </a:r>
            <a:r>
              <a:rPr lang="en-US" sz="1800" dirty="0" err="1"/>
              <a:t>NABat</a:t>
            </a:r>
            <a:r>
              <a:rPr lang="en-US" sz="1800" dirty="0"/>
              <a:t> 100 km</a:t>
            </a:r>
            <a:r>
              <a:rPr lang="en-US" sz="1800" baseline="30000" dirty="0"/>
              <a:t>2</a:t>
            </a:r>
            <a:r>
              <a:rPr lang="en-US" sz="1800" dirty="0"/>
              <a:t> grid locations</a:t>
            </a:r>
          </a:p>
          <a:p>
            <a:pPr lvl="1"/>
            <a:r>
              <a:rPr lang="en-US" sz="1400" dirty="0"/>
              <a:t>Banshee Reeks containing grid</a:t>
            </a:r>
          </a:p>
          <a:p>
            <a:pPr lvl="1"/>
            <a:r>
              <a:rPr lang="en-US" sz="1400" dirty="0"/>
              <a:t>Leesburg containing grid</a:t>
            </a:r>
          </a:p>
          <a:p>
            <a:pPr lvl="1"/>
            <a:r>
              <a:rPr lang="en-US" sz="1400" dirty="0"/>
              <a:t>Northern Loudoun grid</a:t>
            </a:r>
          </a:p>
          <a:p>
            <a:pPr lvl="1"/>
            <a:r>
              <a:rPr lang="en-US" sz="1400" dirty="0"/>
              <a:t>Blue Ridge Center For Environmental Stewardship</a:t>
            </a:r>
          </a:p>
          <a:p>
            <a:r>
              <a:rPr lang="en-US" sz="1800" dirty="0"/>
              <a:t>Deploy 13 stationary </a:t>
            </a:r>
            <a:r>
              <a:rPr lang="en-US" sz="1800" b="0" i="0" dirty="0">
                <a:effectLst/>
              </a:rPr>
              <a:t>acoustic monitoring rigs (April-October)</a:t>
            </a:r>
          </a:p>
          <a:p>
            <a:r>
              <a:rPr lang="en-US" sz="1800" dirty="0"/>
              <a:t>Automatically ID bat species from recordings using commercially available software</a:t>
            </a:r>
          </a:p>
          <a:p>
            <a:endParaRPr lang="en-US" sz="1600" b="0" i="0" dirty="0">
              <a:effectLst/>
            </a:endParaRPr>
          </a:p>
          <a:p>
            <a:pPr marL="0" indent="0">
              <a:buNone/>
            </a:pPr>
            <a:endParaRPr lang="en-US" sz="1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779896-0DD7-AB26-F9C3-EE92A92B7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323" y="623663"/>
            <a:ext cx="2376117" cy="31681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84226A-FFB2-4A61-36B1-9F55C757FA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1716" y="3626615"/>
            <a:ext cx="3584684" cy="307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2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C2394629-8F96-41DE-9771-A48E7EF3C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39F32A-29E4-E799-4EA2-B71EFC3A8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558209"/>
            <a:ext cx="5109210" cy="1041991"/>
          </a:xfrm>
        </p:spPr>
        <p:txBody>
          <a:bodyPr anchor="b">
            <a:normAutofit fontScale="90000"/>
          </a:bodyPr>
          <a:lstStyle/>
          <a:p>
            <a:r>
              <a:rPr lang="en-US" sz="3500" dirty="0"/>
              <a:t>Loudoun County </a:t>
            </a:r>
            <a:br>
              <a:rPr lang="en-US" sz="3500" dirty="0"/>
            </a:br>
            <a:r>
              <a:rPr lang="en-US" sz="3500" dirty="0"/>
              <a:t>Monitoring Locations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A0071D-BD19-D02D-AD43-612FE77033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3365"/>
          <a:stretch/>
        </p:blipFill>
        <p:spPr>
          <a:xfrm>
            <a:off x="5994717" y="10"/>
            <a:ext cx="3149283" cy="276935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46A7F6-60CB-749D-84EA-AAAF84A8F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49" y="1828800"/>
            <a:ext cx="5289867" cy="4279605"/>
          </a:xfrm>
        </p:spPr>
        <p:txBody>
          <a:bodyPr>
            <a:normAutofit/>
          </a:bodyPr>
          <a:lstStyle/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0000FF"/>
                </a:highlight>
              </a:rPr>
              <a:t>Blue Ridge Center for Environmental Stewardship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highlight>
                  <a:srgbClr val="FFFF00"/>
                </a:highlight>
              </a:rPr>
              <a:t>JK Black Oak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highlight>
                  <a:srgbClr val="FFFF00"/>
                </a:highlight>
              </a:rPr>
              <a:t>Temple Hall Farm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highlight>
                  <a:srgbClr val="FFFF00"/>
                </a:highlight>
              </a:rPr>
              <a:t>Lost Corner Farm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highlight>
                  <a:srgbClr val="FFFF00"/>
                </a:highlight>
              </a:rPr>
              <a:t>Riverside at the Potomac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FF0000"/>
                </a:highlight>
              </a:rPr>
              <a:t>River Creek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FF0000"/>
                </a:highlight>
              </a:rPr>
              <a:t>Morven Park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FF0000"/>
                </a:highlight>
              </a:rPr>
              <a:t>Rust Sanctuary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800080"/>
                </a:highlight>
              </a:rPr>
              <a:t>Banshee Reeks Nature Preserve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800080"/>
                </a:highlight>
              </a:rPr>
              <a:t>Beaver Dam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800080"/>
                </a:highlight>
              </a:rPr>
              <a:t>Little Tree Huggers</a:t>
            </a:r>
          </a:p>
          <a:p>
            <a:pPr marL="0" indent="0">
              <a:spcBef>
                <a:spcPts val="450"/>
              </a:spcBef>
              <a:buNone/>
            </a:pPr>
            <a:r>
              <a:rPr lang="en-US" sz="2000" dirty="0">
                <a:solidFill>
                  <a:schemeClr val="bg1"/>
                </a:solidFill>
                <a:highlight>
                  <a:srgbClr val="800080"/>
                </a:highlight>
              </a:rPr>
              <a:t>Philip Bolen</a:t>
            </a:r>
          </a:p>
          <a:p>
            <a:pPr marL="0" indent="0">
              <a:spcBef>
                <a:spcPts val="450"/>
              </a:spcBef>
              <a:buNone/>
            </a:pPr>
            <a:endParaRPr lang="en-US" sz="2000" dirty="0">
              <a:highlight>
                <a:srgbClr val="FFFF00"/>
              </a:highlight>
            </a:endParaRPr>
          </a:p>
          <a:p>
            <a:pPr>
              <a:spcBef>
                <a:spcPts val="450"/>
              </a:spcBef>
            </a:pPr>
            <a:endParaRPr lang="en-US" sz="2000" dirty="0">
              <a:highlight>
                <a:srgbClr val="FFFF00"/>
              </a:highlight>
            </a:endParaRPr>
          </a:p>
          <a:p>
            <a:endParaRPr lang="en-US" sz="2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AD3F5A-4AF0-B729-496F-106B5138A2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8" r="2" b="2"/>
          <a:stretch/>
        </p:blipFill>
        <p:spPr>
          <a:xfrm>
            <a:off x="5994717" y="2957665"/>
            <a:ext cx="3149283" cy="390033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F4F03A92-6C10-8803-297B-1817ABE2D2FF}"/>
              </a:ext>
            </a:extLst>
          </p:cNvPr>
          <p:cNvSpPr/>
          <p:nvPr/>
        </p:nvSpPr>
        <p:spPr>
          <a:xfrm>
            <a:off x="6211753" y="558209"/>
            <a:ext cx="152400" cy="152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055A547-79A8-BA79-4E04-F71366C81071}"/>
              </a:ext>
            </a:extLst>
          </p:cNvPr>
          <p:cNvSpPr/>
          <p:nvPr/>
        </p:nvSpPr>
        <p:spPr>
          <a:xfrm>
            <a:off x="7150767" y="2362200"/>
            <a:ext cx="152400" cy="15240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8FE936C-C39C-0527-B26C-385826F92A9F}"/>
              </a:ext>
            </a:extLst>
          </p:cNvPr>
          <p:cNvCxnSpPr/>
          <p:nvPr/>
        </p:nvCxnSpPr>
        <p:spPr>
          <a:xfrm flipH="1" flipV="1">
            <a:off x="5994717" y="2769361"/>
            <a:ext cx="217036" cy="50723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813ADEA-7156-E70D-3193-CB74A6D0D212}"/>
              </a:ext>
            </a:extLst>
          </p:cNvPr>
          <p:cNvCxnSpPr>
            <a:cxnSpLocks/>
          </p:cNvCxnSpPr>
          <p:nvPr/>
        </p:nvCxnSpPr>
        <p:spPr>
          <a:xfrm flipV="1">
            <a:off x="6287953" y="2769361"/>
            <a:ext cx="2853760" cy="55819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3B1FFCE-F94F-147E-A1A7-D9974410EDEB}"/>
              </a:ext>
            </a:extLst>
          </p:cNvPr>
          <p:cNvCxnSpPr/>
          <p:nvPr/>
        </p:nvCxnSpPr>
        <p:spPr>
          <a:xfrm flipV="1">
            <a:off x="5737860" y="710609"/>
            <a:ext cx="550093" cy="1270591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C19055B6-5C64-B37D-C613-36CE94756698}"/>
              </a:ext>
            </a:extLst>
          </p:cNvPr>
          <p:cNvCxnSpPr>
            <a:cxnSpLocks/>
            <a:endCxn id="8" idx="2"/>
          </p:cNvCxnSpPr>
          <p:nvPr/>
        </p:nvCxnSpPr>
        <p:spPr>
          <a:xfrm>
            <a:off x="5737860" y="1981200"/>
            <a:ext cx="1412907" cy="45720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7D42468-CFB0-4288-0C6C-2DA684094058}"/>
              </a:ext>
            </a:extLst>
          </p:cNvPr>
          <p:cNvCxnSpPr/>
          <p:nvPr/>
        </p:nvCxnSpPr>
        <p:spPr>
          <a:xfrm>
            <a:off x="2514600" y="2769361"/>
            <a:ext cx="5181600" cy="157403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F0E452C0-FB4D-8E4B-805C-EFBCE195F431}"/>
              </a:ext>
            </a:extLst>
          </p:cNvPr>
          <p:cNvCxnSpPr>
            <a:cxnSpLocks/>
          </p:cNvCxnSpPr>
          <p:nvPr/>
        </p:nvCxnSpPr>
        <p:spPr>
          <a:xfrm>
            <a:off x="2209800" y="4038600"/>
            <a:ext cx="5093367" cy="10668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24D6A9C-0AD3-F0F1-25A4-A385880A9229}"/>
              </a:ext>
            </a:extLst>
          </p:cNvPr>
          <p:cNvCxnSpPr>
            <a:cxnSpLocks/>
          </p:cNvCxnSpPr>
          <p:nvPr/>
        </p:nvCxnSpPr>
        <p:spPr>
          <a:xfrm>
            <a:off x="2743200" y="5410200"/>
            <a:ext cx="4343400" cy="698205"/>
          </a:xfrm>
          <a:prstGeom prst="straightConnector1">
            <a:avLst/>
          </a:prstGeom>
          <a:ln w="38100">
            <a:solidFill>
              <a:srgbClr val="7030A0"/>
            </a:solidFill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44DB4579-5B01-CF0D-32E9-4423F8E1F38D}"/>
              </a:ext>
            </a:extLst>
          </p:cNvPr>
          <p:cNvCxnSpPr>
            <a:cxnSpLocks/>
          </p:cNvCxnSpPr>
          <p:nvPr/>
        </p:nvCxnSpPr>
        <p:spPr>
          <a:xfrm>
            <a:off x="3962400" y="2209800"/>
            <a:ext cx="2133600" cy="111776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94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1E148-85E8-0C3D-E047-834ECCFDD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37231"/>
            <a:ext cx="7780131" cy="541686"/>
          </a:xfrm>
        </p:spPr>
        <p:txBody>
          <a:bodyPr>
            <a:normAutofit fontScale="90000"/>
          </a:bodyPr>
          <a:lstStyle/>
          <a:p>
            <a:r>
              <a:rPr lang="en-US" dirty="0"/>
              <a:t> 9 of 17 VA Bats Observed In Loudoun County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AC4D6E-3492-1B9D-C23A-0BFC6C2104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291969"/>
            <a:ext cx="3886200" cy="3884993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highlight>
                  <a:srgbClr val="00FF00"/>
                </a:highlight>
              </a:rPr>
              <a:t>Big Brown</a:t>
            </a:r>
          </a:p>
          <a:p>
            <a:r>
              <a:rPr lang="en-US" dirty="0">
                <a:highlight>
                  <a:srgbClr val="00FF00"/>
                </a:highlight>
              </a:rPr>
              <a:t>Eastern Red</a:t>
            </a:r>
          </a:p>
          <a:p>
            <a:r>
              <a:rPr lang="en-US" dirty="0">
                <a:highlight>
                  <a:srgbClr val="00FF00"/>
                </a:highlight>
              </a:rPr>
              <a:t>Evening</a:t>
            </a:r>
          </a:p>
          <a:p>
            <a:r>
              <a:rPr lang="en-US" dirty="0">
                <a:highlight>
                  <a:srgbClr val="FFFF00"/>
                </a:highlight>
              </a:rPr>
              <a:t>Free Tailed – Previously seen in Southern VA</a:t>
            </a:r>
          </a:p>
          <a:p>
            <a:r>
              <a:rPr lang="en-US" dirty="0">
                <a:highlight>
                  <a:srgbClr val="00FF00"/>
                </a:highlight>
              </a:rPr>
              <a:t>Hoary</a:t>
            </a:r>
          </a:p>
          <a:p>
            <a:r>
              <a:rPr lang="en-US" dirty="0">
                <a:highlight>
                  <a:srgbClr val="FFFF00"/>
                </a:highlight>
              </a:rPr>
              <a:t>Little Brown – Rare because of White-nose syndrome</a:t>
            </a:r>
          </a:p>
          <a:p>
            <a:r>
              <a:rPr lang="en-US" dirty="0">
                <a:highlight>
                  <a:srgbClr val="FFFF00"/>
                </a:highlight>
              </a:rPr>
              <a:t>Northern Long-eared – One observation at Blue Ridge Center</a:t>
            </a:r>
          </a:p>
          <a:p>
            <a:r>
              <a:rPr lang="en-US" dirty="0">
                <a:highlight>
                  <a:srgbClr val="00FF00"/>
                </a:highlight>
              </a:rPr>
              <a:t>Silver Haired</a:t>
            </a:r>
          </a:p>
          <a:p>
            <a:r>
              <a:rPr lang="en-US" dirty="0">
                <a:highlight>
                  <a:srgbClr val="00FF00"/>
                </a:highlight>
              </a:rPr>
              <a:t>Tri-colored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F8A3C9-57B9-EE6A-A3EE-CCFA09A9A8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15000" y="2291970"/>
            <a:ext cx="3429000" cy="309295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Southeastern </a:t>
            </a:r>
          </a:p>
          <a:p>
            <a:r>
              <a:rPr lang="en-US" dirty="0"/>
              <a:t>Gray</a:t>
            </a:r>
          </a:p>
          <a:p>
            <a:r>
              <a:rPr lang="en-US" dirty="0"/>
              <a:t>Eastern Small-footed</a:t>
            </a:r>
          </a:p>
          <a:p>
            <a:r>
              <a:rPr lang="en-US" dirty="0"/>
              <a:t>Indiana</a:t>
            </a:r>
          </a:p>
          <a:p>
            <a:r>
              <a:rPr lang="en-US" dirty="0"/>
              <a:t>Northern Yellow</a:t>
            </a:r>
          </a:p>
          <a:p>
            <a:r>
              <a:rPr lang="en-US" dirty="0"/>
              <a:t>Seminole</a:t>
            </a:r>
          </a:p>
          <a:p>
            <a:r>
              <a:rPr lang="en-US" dirty="0" err="1"/>
              <a:t>Rafinesque’s</a:t>
            </a:r>
            <a:r>
              <a:rPr lang="en-US" dirty="0"/>
              <a:t> Big-eared</a:t>
            </a:r>
          </a:p>
          <a:p>
            <a:r>
              <a:rPr lang="en-US" dirty="0"/>
              <a:t>Virginia Big-eared</a:t>
            </a:r>
          </a:p>
          <a:p>
            <a:endParaRPr lang="en-US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AC5ABF1B-4DF8-20FA-B310-C5925AF948D4}"/>
              </a:ext>
            </a:extLst>
          </p:cNvPr>
          <p:cNvSpPr txBox="1">
            <a:spLocks/>
          </p:cNvSpPr>
          <p:nvPr/>
        </p:nvSpPr>
        <p:spPr>
          <a:xfrm>
            <a:off x="4823460" y="2398014"/>
            <a:ext cx="3429000" cy="45671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Clr>
                <a:schemeClr val="tx2"/>
              </a:buClr>
              <a:buSzPct val="100000"/>
              <a:buFont typeface="Arial" pitchFamily="34" charset="0"/>
              <a:buChar char="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tx2"/>
              </a:buClr>
              <a:buSzPct val="100000"/>
              <a:buFont typeface="Arial" pitchFamily="34" charset="0"/>
              <a:buChar char="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Char char="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Clr>
                <a:schemeClr val="tx2"/>
              </a:buClr>
              <a:buSzPct val="100000"/>
              <a:buFont typeface="Arial" pitchFamily="34" charset="0"/>
              <a:buChar char="▪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Char char="▪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Char char="▪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Char char="▪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100000"/>
              <a:buFont typeface="Arial" pitchFamily="34" charset="0"/>
              <a:buChar char="▪"/>
              <a:defRPr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5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EB92F3-A1F9-DBC1-E9CD-97D6D0366A39}"/>
              </a:ext>
            </a:extLst>
          </p:cNvPr>
          <p:cNvSpPr txBox="1"/>
          <p:nvPr/>
        </p:nvSpPr>
        <p:spPr>
          <a:xfrm>
            <a:off x="685800" y="1891859"/>
            <a:ext cx="37131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/>
              <a:t>Bats Observed in Loudoun County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3494A5-F2A5-DD05-75D0-23361CAC86B4}"/>
              </a:ext>
            </a:extLst>
          </p:cNvPr>
          <p:cNvSpPr txBox="1"/>
          <p:nvPr/>
        </p:nvSpPr>
        <p:spPr>
          <a:xfrm>
            <a:off x="5144035" y="1891859"/>
            <a:ext cx="35427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/>
              <a:t>Bats Unlikely in Loudoun County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D8ED86-9CD8-50E7-4F68-43E6F7D447B9}"/>
              </a:ext>
            </a:extLst>
          </p:cNvPr>
          <p:cNvSpPr txBox="1"/>
          <p:nvPr/>
        </p:nvSpPr>
        <p:spPr>
          <a:xfrm>
            <a:off x="768312" y="6058345"/>
            <a:ext cx="221727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highlight>
                  <a:srgbClr val="00FF00"/>
                </a:highlight>
              </a:rPr>
              <a:t>Bats observed with 100% likelihood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190AF1-1D70-4BF7-92CC-C19893FFBF24}"/>
              </a:ext>
            </a:extLst>
          </p:cNvPr>
          <p:cNvSpPr txBox="1"/>
          <p:nvPr/>
        </p:nvSpPr>
        <p:spPr>
          <a:xfrm>
            <a:off x="768312" y="6301329"/>
            <a:ext cx="45239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highlight>
                  <a:srgbClr val="FFFF00"/>
                </a:highlight>
              </a:rPr>
              <a:t>Bats observed but physical confirmation may be required for absolute proof</a:t>
            </a:r>
          </a:p>
        </p:txBody>
      </p:sp>
    </p:spTree>
    <p:extLst>
      <p:ext uri="{BB962C8B-B14F-4D97-AF65-F5344CB8AC3E}">
        <p14:creationId xmlns:p14="http://schemas.microsoft.com/office/powerpoint/2010/main" val="246285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426C0-BDED-9D1D-948C-516BA30F8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532" y="642539"/>
            <a:ext cx="7132320" cy="46178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Daily Presence of Bats at Blue Ridge Center for Environmental Stewardship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81A490C5-080E-2C56-E59A-868A3E688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2771" y="5412836"/>
            <a:ext cx="3069615" cy="111863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EBEE6C4-01E8-F5F9-6BC2-76684B5198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13" y="5417503"/>
            <a:ext cx="2567650" cy="1118638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E59FD9CD-37BE-DAC8-2316-71C85E1A7245}"/>
              </a:ext>
            </a:extLst>
          </p:cNvPr>
          <p:cNvGrpSpPr/>
          <p:nvPr/>
        </p:nvGrpSpPr>
        <p:grpSpPr>
          <a:xfrm>
            <a:off x="0" y="1527142"/>
            <a:ext cx="9134573" cy="1542874"/>
            <a:chOff x="-1324156" y="2982911"/>
            <a:chExt cx="12411713" cy="192405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25981D3-260B-A5D7-0CA1-DC8197ACF78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49032" y="2982911"/>
              <a:ext cx="3438525" cy="192405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E15EED2-DB0A-B47B-DD9E-61DA66029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59363" y="2982911"/>
              <a:ext cx="2114550" cy="192405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2236F55-F449-5DD7-1185-B1E601C4D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464417" y="2982911"/>
              <a:ext cx="2114550" cy="192405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FAFDF56-BEB3-3331-ADB1-741F921A6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83393" y="2982911"/>
              <a:ext cx="2114550" cy="192405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93D9668-A452-2005-C036-5BB30D4BB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-1324156" y="2982911"/>
              <a:ext cx="2724150" cy="1924050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686B51B9-6AFF-691F-BF16-4E175317E0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238" y="3309825"/>
            <a:ext cx="2362200" cy="19419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A5D6ECA-9C18-5088-8554-BD74546AD60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12597" y="3309825"/>
            <a:ext cx="2349964" cy="194193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69717F7-951E-A418-E16C-751D243D4E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69291" y="3309825"/>
            <a:ext cx="2894296" cy="194193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76F9966-604E-B9EA-783E-A865328071D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41943" y="5412836"/>
            <a:ext cx="2748992" cy="111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9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1A7AE-0E1C-FFDE-91FC-6C0686671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06474"/>
          </a:xfrm>
        </p:spPr>
        <p:txBody>
          <a:bodyPr/>
          <a:lstStyle/>
          <a:p>
            <a:pPr algn="ctr"/>
            <a:r>
              <a:rPr lang="en-US" dirty="0"/>
              <a:t>Day by Day Presence of Bats at Blue Ridge Center, Rigs 1 &amp;2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617EC6-191E-6362-CE60-EA75DCBA4C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0" y="1752600"/>
            <a:ext cx="9132600" cy="1542422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F17D31F8-A94E-0CE0-70F3-088427C84A57}"/>
              </a:ext>
            </a:extLst>
          </p:cNvPr>
          <p:cNvGrpSpPr/>
          <p:nvPr/>
        </p:nvGrpSpPr>
        <p:grpSpPr>
          <a:xfrm>
            <a:off x="1591362" y="3295021"/>
            <a:ext cx="7533291" cy="1391821"/>
            <a:chOff x="1591362" y="3295021"/>
            <a:chExt cx="7533291" cy="1391821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6C1FD551-BA00-785C-02EC-D8A2A655E5EC}"/>
                </a:ext>
              </a:extLst>
            </p:cNvPr>
            <p:cNvGrpSpPr/>
            <p:nvPr/>
          </p:nvGrpSpPr>
          <p:grpSpPr>
            <a:xfrm>
              <a:off x="3541335" y="3295022"/>
              <a:ext cx="3088065" cy="1391820"/>
              <a:chOff x="3541335" y="3295022"/>
              <a:chExt cx="3088065" cy="1391820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DA1CC4F2-24E4-F627-E0CA-19FC260B82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77119" y="3295022"/>
                <a:ext cx="1552281" cy="1391820"/>
              </a:xfrm>
              <a:prstGeom prst="rect">
                <a:avLst/>
              </a:prstGeom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9524A02C-1CDC-9F89-64F8-DE97F9E42D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541335" y="3295022"/>
                <a:ext cx="1552281" cy="1391820"/>
              </a:xfrm>
              <a:prstGeom prst="rect">
                <a:avLst/>
              </a:prstGeom>
            </p:spPr>
          </p:pic>
        </p:grp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61911A1-7A2B-B4FE-A03D-A4BCF0A6E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91362" y="3295022"/>
              <a:ext cx="1949097" cy="1390683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D66B7583-117F-5CDF-0B2C-B1E94C5B99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615754" y="3295021"/>
              <a:ext cx="2508899" cy="1390683"/>
            </a:xfrm>
            <a:prstGeom prst="rect">
              <a:avLst/>
            </a:prstGeom>
          </p:spPr>
        </p:pic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3026A4BC-21CE-33C0-0F02-A318703AF397}"/>
              </a:ext>
            </a:extLst>
          </p:cNvPr>
          <p:cNvSpPr/>
          <p:nvPr/>
        </p:nvSpPr>
        <p:spPr>
          <a:xfrm>
            <a:off x="711054" y="5867400"/>
            <a:ext cx="127146" cy="152400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3A2763-B06C-00DB-BB49-562CB4AD9337}"/>
              </a:ext>
            </a:extLst>
          </p:cNvPr>
          <p:cNvSpPr/>
          <p:nvPr/>
        </p:nvSpPr>
        <p:spPr>
          <a:xfrm>
            <a:off x="711054" y="6160532"/>
            <a:ext cx="127146" cy="152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218748-3C1C-7812-EA27-483E2C5E23DC}"/>
              </a:ext>
            </a:extLst>
          </p:cNvPr>
          <p:cNvSpPr txBox="1"/>
          <p:nvPr/>
        </p:nvSpPr>
        <p:spPr>
          <a:xfrm>
            <a:off x="808348" y="5758934"/>
            <a:ext cx="8976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Present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7ADA76-D0B2-0D34-9AEE-D3386D58AFD4}"/>
              </a:ext>
            </a:extLst>
          </p:cNvPr>
          <p:cNvSpPr txBox="1"/>
          <p:nvPr/>
        </p:nvSpPr>
        <p:spPr>
          <a:xfrm>
            <a:off x="808348" y="6052066"/>
            <a:ext cx="840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Absent</a:t>
            </a:r>
          </a:p>
        </p:txBody>
      </p:sp>
    </p:spTree>
    <p:extLst>
      <p:ext uri="{BB962C8B-B14F-4D97-AF65-F5344CB8AC3E}">
        <p14:creationId xmlns:p14="http://schemas.microsoft.com/office/powerpoint/2010/main" val="2047978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4196</TotalTime>
  <Words>640</Words>
  <Application>Microsoft Office PowerPoint</Application>
  <PresentationFormat>On-screen Show (4:3)</PresentationFormat>
  <Paragraphs>92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Bats are Important but Declining in  North America</vt:lpstr>
      <vt:lpstr>Bats in North America and Virginia</vt:lpstr>
      <vt:lpstr>Bat Echolocation is a Navigation and Hunting Tool</vt:lpstr>
      <vt:lpstr>A Decade Long Project to Monitor Bats in Loudoun County</vt:lpstr>
      <vt:lpstr>Loudoun County  Monitoring Locations</vt:lpstr>
      <vt:lpstr> 9 of 17 VA Bats Observed In Loudoun County</vt:lpstr>
      <vt:lpstr>Daily Presence of Bats at Blue Ridge Center for Environmental Stewardship</vt:lpstr>
      <vt:lpstr>Day by Day Presence of Bats at Blue Ridge Center, Rigs 1 &amp;2</vt:lpstr>
    </vt:vector>
  </TitlesOfParts>
  <Company>American Hiking Society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Ridge Center for Environmental Stewardship</dc:title>
  <dc:creator>David Lillard</dc:creator>
  <cp:lastModifiedBy>Steven Ligi</cp:lastModifiedBy>
  <cp:revision>79</cp:revision>
  <cp:lastPrinted>2000-03-01T10:49:57Z</cp:lastPrinted>
  <dcterms:created xsi:type="dcterms:W3CDTF">2000-03-01T09:35:05Z</dcterms:created>
  <dcterms:modified xsi:type="dcterms:W3CDTF">2022-10-18T13:33:48Z</dcterms:modified>
</cp:coreProperties>
</file>